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8" r:id="rId10"/>
    <p:sldId id="267" r:id="rId11"/>
    <p:sldId id="270" r:id="rId12"/>
    <p:sldId id="269" r:id="rId13"/>
    <p:sldId id="264" r:id="rId14"/>
    <p:sldId id="265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mic Sans MS" panose="030F0702030302020204" pitchFamily="66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6">
          <p15:clr>
            <a:srgbClr val="A4A3A4"/>
          </p15:clr>
        </p15:guide>
        <p15:guide id="2" pos="302">
          <p15:clr>
            <a:srgbClr val="A4A3A4"/>
          </p15:clr>
        </p15:guide>
        <p15:guide id="3" orient="horz" pos="3543">
          <p15:clr>
            <a:srgbClr val="A4A3A4"/>
          </p15:clr>
        </p15:guide>
        <p15:guide id="4" pos="7378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dl0mz8BZmrkQsHjyXwa3oorW3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3A5AAB-09EB-43FE-ADBC-F7DA414B672F}">
  <a:tblStyle styleId="{C73A5AAB-09EB-43FE-ADBC-F7DA414B67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2"/>
      </p:cViewPr>
      <p:guideLst>
        <p:guide orient="horz" pos="1366"/>
        <p:guide pos="302"/>
        <p:guide orient="horz" pos="3543"/>
        <p:guide pos="73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1760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3990c1e50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13990c1e5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8382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3990c1e50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13990c1e5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17695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3990c1e50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13990c1e5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84837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3990c1e50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13990c1e5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3990c1e50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213990c1e5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95548ffc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1195548ffc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1195548ffc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3990c1e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213990c1e5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g213990c1e5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3990c1e50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g213990c1e5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3990c1e50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213990c1e5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3990c1e50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g213990c1e5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3990c1e50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g213990c1e5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3990c1e50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g213990c1e50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730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>
            <a:spLocks noGrp="1"/>
          </p:cNvSpPr>
          <p:nvPr>
            <p:ph type="ctrTitle"/>
          </p:nvPr>
        </p:nvSpPr>
        <p:spPr>
          <a:xfrm>
            <a:off x="2568575" y="1340664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Helvetica Neue"/>
              <a:buNone/>
            </a:pPr>
            <a:r>
              <a:rPr lang="ru-RU" sz="4400" b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Отчет об основных результатах научной деятельности (подразделение) за 2022 год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3990c1e50_0_41"/>
          <p:cNvSpPr txBox="1"/>
          <p:nvPr/>
        </p:nvSpPr>
        <p:spPr>
          <a:xfrm>
            <a:off x="1620571" y="419960"/>
            <a:ext cx="94880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140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Объем финансирования научных исследований и разработок, привлеченный на конкурсной основе и в рамках хозяйственных договоров, средства которого поступили на расчетный счет СВФУ в 2022 г., тыс. рублей</a:t>
            </a:r>
            <a:endParaRPr sz="140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3" name="Google Shape;143;g213990c1e50_0_41"/>
          <p:cNvGraphicFramePr/>
          <p:nvPr>
            <p:extLst>
              <p:ext uri="{D42A27DB-BD31-4B8C-83A1-F6EECF244321}">
                <p14:modId xmlns:p14="http://schemas.microsoft.com/office/powerpoint/2010/main" val="1935846023"/>
              </p:ext>
            </p:extLst>
          </p:nvPr>
        </p:nvGraphicFramePr>
        <p:xfrm>
          <a:off x="1289425" y="1752027"/>
          <a:ext cx="9819178" cy="4527906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576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77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18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Факт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(единицы)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6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 методики преподавания русского языка и литературы 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600000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7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 рекламы и связей с общественностью 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31824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314185"/>
                  </a:ext>
                </a:extLst>
              </a:tr>
              <a:tr h="4345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 русской литературы ХХ века и теории литературы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9180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3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 журналистики 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59188"/>
                  </a:ext>
                </a:extLst>
              </a:tr>
              <a:tr h="5842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 РКИ 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 общего языкознания и риторики 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8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 русского языка 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158000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910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 русской и зарубежной литературы 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731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72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3990c1e50_0_41"/>
          <p:cNvSpPr txBox="1"/>
          <p:nvPr/>
        </p:nvSpPr>
        <p:spPr>
          <a:xfrm>
            <a:off x="1620571" y="371192"/>
            <a:ext cx="94880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140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План работы по привлечению финансирования научных исследований и разработок на расчетный счет СВФУ в 2023 г., рублей</a:t>
            </a:r>
            <a:endParaRPr sz="140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" name="Google Shape;143;g213990c1e50_0_41">
            <a:extLst>
              <a:ext uri="{FF2B5EF4-FFF2-40B4-BE49-F238E27FC236}">
                <a16:creationId xmlns:a16="http://schemas.microsoft.com/office/drawing/2014/main" id="{ABCCF2B3-4E49-4753-992D-3A85BDF52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705277"/>
              </p:ext>
            </p:extLst>
          </p:nvPr>
        </p:nvGraphicFramePr>
        <p:xfrm>
          <a:off x="207264" y="1069275"/>
          <a:ext cx="11606784" cy="5399357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1914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296">
                  <a:extLst>
                    <a:ext uri="{9D8B030D-6E8A-4147-A177-3AD203B41FA5}">
                      <a16:colId xmlns:a16="http://schemas.microsoft.com/office/drawing/2014/main" val="187356640"/>
                    </a:ext>
                  </a:extLst>
                </a:gridCol>
              </a:tblGrid>
              <a:tr h="8881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План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Участие в конкурсах, ГП, хоздоговорные работы и пр. 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План </a:t>
                      </a:r>
                      <a:r>
                        <a:rPr lang="ru-RU" sz="1300" dirty="0" err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финанс</a:t>
                      </a: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(единицы)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Примечание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1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 методики преподавания русского языка и литературы 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«Сохранение и развитие государственных и официальных языков в Республике Саха (Якутия) на 2020-2024 годы» 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997 320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Проекты поддержаны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7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 РКИ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Грант Россотрудничества в рамках реализации комплекса процессных мероприятий «Научно-методическое, методическое и кадровое обеспечение обучения русскому языку и языкам народов Российской Федерации» государственной программы  Российской Федерации «Развитие образования».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5 200 000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конкурса - сентябрь 2023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560184"/>
                  </a:ext>
                </a:extLst>
              </a:tr>
              <a:tr h="538381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 рекламы и связей с общественностью 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Всероссийский конкурс социальных проектов «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Инносоциум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подачи заявки – сентябрь 2023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314185"/>
                  </a:ext>
                </a:extLst>
              </a:tr>
              <a:tr h="546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 Международная научно-практическая конференция «Общественные науки в Арктическом регионе: теория и практика» 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37 100</a:t>
                      </a: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Поступление на счет СВФУ март 2023</a:t>
                      </a:r>
                      <a:endParaRPr sz="12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210835"/>
                  </a:ext>
                </a:extLst>
              </a:tr>
              <a:tr h="484134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 русской литературы ХХ века и теории литературы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Всероссийский конкурс грантовых проектов «Сквозные образовательные траектории»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Оргвзносы Всероссийской с международным участием научно-практической конференции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«Мой дом - Россия»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Заявка поддержана. Дата поступления фин. средств – март-апрель 2023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проведения: октябрь 2023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837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89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3990c1e50_0_41"/>
          <p:cNvSpPr txBox="1"/>
          <p:nvPr/>
        </p:nvSpPr>
        <p:spPr>
          <a:xfrm>
            <a:off x="1620571" y="371192"/>
            <a:ext cx="948803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140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План работы по привлечению финансирования научных исследований и разработок на расчетный счет СВФУ в 2023 г., тыс. рублей</a:t>
            </a:r>
            <a:endParaRPr sz="140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4" name="Google Shape;143;g213990c1e50_0_41">
            <a:extLst>
              <a:ext uri="{FF2B5EF4-FFF2-40B4-BE49-F238E27FC236}">
                <a16:creationId xmlns:a16="http://schemas.microsoft.com/office/drawing/2014/main" id="{28BA329C-1341-4319-AD82-AFB72133C1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00259"/>
              </p:ext>
            </p:extLst>
          </p:nvPr>
        </p:nvGraphicFramePr>
        <p:xfrm>
          <a:off x="689667" y="1374075"/>
          <a:ext cx="10812666" cy="4982094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2702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2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377">
                  <a:extLst>
                    <a:ext uri="{9D8B030D-6E8A-4147-A177-3AD203B41FA5}">
                      <a16:colId xmlns:a16="http://schemas.microsoft.com/office/drawing/2014/main" val="3814007045"/>
                    </a:ext>
                  </a:extLst>
                </a:gridCol>
              </a:tblGrid>
              <a:tr h="85189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План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Участие в конкурсах, ГП, хоздоговорные работы и пр. 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План </a:t>
                      </a:r>
                      <a:r>
                        <a:rPr lang="ru-RU" sz="1300" dirty="0" err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финанс</a:t>
                      </a: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примечание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6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 общего языкознания и риторики 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Государственная программа «Сохранение и развитие государственных и официальных языков в Республике Саха (Якутия) на 2020-2024 годы» 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3 500 000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Проекты поддержаны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673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 русского языка 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Грантовый конкурс Русского географического общества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Государственная программа «Сохранение и развитие государственных и официальных языков в Республике Саха (Якутия) на 2020-2024 годы»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Оргвзносы Всероссийской с международным участием научно-практической конференции «Гуманитарные науки в пространстве современной коммуникации»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/>
                        <a:t>700 000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Результаты конкурса в мае 2023 г.</a:t>
                      </a: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314185"/>
                  </a:ext>
                </a:extLst>
              </a:tr>
              <a:tr h="231404"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Государственная программа «Сохранение и развитие государственных и официальных языков в Республике Саха (Якутия) на 2020-2024 годы»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1 600 000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Проект поддержан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50 000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Дата проведения: май 2023 г.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600801"/>
                  </a:ext>
                </a:extLst>
              </a:tr>
              <a:tr h="2895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sym typeface="Helvetica Neue"/>
                        </a:rPr>
                        <a:t>Кафедра русской и зарубежной литературы 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59188"/>
                  </a:ext>
                </a:extLst>
              </a:tr>
              <a:tr h="28954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Кафедра журналистики 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Хоздоговор на выполнение НИР с ГАУ РС(Я) «</a:t>
                      </a: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Сахапечать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»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/>
                        <a:t>25 000</a:t>
                      </a:r>
                      <a:endParaRPr sz="12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Средства поступили на счет СВФУ 1.02.2023</a:t>
                      </a:r>
                      <a:endParaRPr sz="12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959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326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3990c1e50_0_41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Результаты интеллектуальной деятельности</a:t>
            </a:r>
            <a:endParaRPr sz="140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3" name="Google Shape;143;g213990c1e50_0_41"/>
          <p:cNvGraphicFramePr/>
          <p:nvPr>
            <p:extLst>
              <p:ext uri="{D42A27DB-BD31-4B8C-83A1-F6EECF244321}">
                <p14:modId xmlns:p14="http://schemas.microsoft.com/office/powerpoint/2010/main" val="3231203292"/>
              </p:ext>
            </p:extLst>
          </p:nvPr>
        </p:nvGraphicFramePr>
        <p:xfrm>
          <a:off x="1289425" y="1720260"/>
          <a:ext cx="9613150" cy="4019290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51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Показатели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План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(единицы)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Факт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(единицы)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Общее количество зарегистрированных результатов интеллектуальной деятельности (патенты на изобретения, полезные модели, промышленные образцы; свидетельства о регистрации программ для ЭВМ и баз данных)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5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3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1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Общее количество патентов на изобретения, полезные модели, промышленные образцы в общем количестве результатов интеллектуальной деятельности, зарегистрированных за год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-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-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Общее количество сделок по коммерциализации изобретений, полезных моделей, промышленных образцов, ноу-хау, программ для ЭВМ, баз данных, права на которые принадлежат СВФУ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-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-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13990c1e50_0_48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План работы на 2023 год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g213990c1e50_0_48"/>
          <p:cNvSpPr txBox="1"/>
          <p:nvPr/>
        </p:nvSpPr>
        <p:spPr>
          <a:xfrm>
            <a:off x="274320" y="1243799"/>
            <a:ext cx="11643360" cy="535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algn="just">
              <a:lnSpc>
                <a:spcPct val="150000"/>
              </a:lnSpc>
            </a:pP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Увеличение объёма финансирования по НИР за счёт повышения грантовой активности, расширения сотрудничества в области развития русского языка с региональными министерствами и ведомствами, муниципалитетами.</a:t>
            </a:r>
          </a:p>
          <a:p>
            <a:pPr marL="228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Выполнение плановых показателей по регистрации результатов интеллектуальной деятельности и включение пункта о внедрении РИД в договоры с субъектами хозяйственной деятельности.</a:t>
            </a:r>
          </a:p>
          <a:p>
            <a:pPr marL="228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Повышение публикационной активности ППС в научных журналах ВАК 1 и 2 категории, БД </a:t>
            </a:r>
            <a:r>
              <a:rPr lang="en-US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WoS</a:t>
            </a: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и</a:t>
            </a:r>
            <a:r>
              <a:rPr lang="en-US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</a:t>
            </a: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 привлечением магистрантов и аспирантов под руководством докторов наук.</a:t>
            </a:r>
          </a:p>
          <a:p>
            <a:pPr marL="228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Подготовка научно-педагогических кадров с целью повышения </a:t>
            </a:r>
            <a:r>
              <a:rPr lang="ru-RU" sz="16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остепенённости</a:t>
            </a: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ППС.</a:t>
            </a:r>
          </a:p>
          <a:p>
            <a:pPr marL="2286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Организация и проведение 3 международных конференций с целью повышения публикационной активности ППС, укрепления и расширения сотрудничества с учёными России (ИРЯ РАН, ВШЭ, ИЛИ РАН и др.), стран Азии </a:t>
            </a:r>
            <a:r>
              <a:rPr lang="ru-RU" sz="1600" dirty="0">
                <a:solidFill>
                  <a:schemeClr val="dk1"/>
                </a:solidFill>
                <a:latin typeface="Helvetica Neue" panose="020B0604020202020204" charset="0"/>
                <a:ea typeface="Helvetica Neue"/>
                <a:cs typeface="Helvetica Neue"/>
                <a:sym typeface="Helvetica Neue"/>
              </a:rPr>
              <a:t>(Узбекистан, Таджикистан, Казахстан и др.) и стран АТР (Китай, Вьетнам): </a:t>
            </a:r>
            <a:r>
              <a:rPr lang="ru-RU" sz="1600" spc="-7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Ферганский государственный университет, Таджикский национальный университет , Евразийский национальный университет, Институт русского языка </a:t>
            </a:r>
            <a:r>
              <a:rPr lang="ru-RU" sz="1600" spc="-70" dirty="0" err="1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Хэйлунцзянского</a:t>
            </a:r>
            <a:r>
              <a:rPr lang="ru-RU" sz="1600" spc="-7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университета, </a:t>
            </a:r>
            <a:r>
              <a:rPr lang="ru-RU" sz="1600" spc="-70" dirty="0" err="1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Чанчуньский</a:t>
            </a:r>
            <a:r>
              <a:rPr lang="ru-RU" sz="1600" spc="-7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научно-технический институт, Институт Бода </a:t>
            </a:r>
            <a:r>
              <a:rPr lang="ru-RU" sz="1600" spc="-70" dirty="0" err="1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Цзилиньского</a:t>
            </a:r>
            <a:r>
              <a:rPr lang="ru-RU" sz="1600" spc="-7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 педагогического университета, </a:t>
            </a:r>
            <a:r>
              <a:rPr lang="ru-RU" sz="1600" dirty="0">
                <a:effectLst/>
                <a:latin typeface="Helvetica Neue" panose="020B0604020202020204" charset="0"/>
                <a:ea typeface="Calibri" panose="020F0502020204030204" pitchFamily="34" charset="0"/>
              </a:rPr>
              <a:t>Ханойский университет технологии и предпринимательства</a:t>
            </a:r>
            <a:r>
              <a:rPr lang="ru-RU" sz="1600" spc="-70" dirty="0">
                <a:effectLst/>
                <a:latin typeface="Helvetica Neue" panose="020B0604020202020204" charset="0"/>
                <a:ea typeface="Times New Roman" panose="02020603050405020304" pitchFamily="18" charset="0"/>
              </a:rPr>
              <a:t>…</a:t>
            </a:r>
            <a:endParaRPr lang="ru-RU" sz="1600" dirty="0">
              <a:solidFill>
                <a:schemeClr val="dk1"/>
              </a:solidFill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95548ffc1_0_6"/>
          <p:cNvSpPr txBox="1"/>
          <p:nvPr/>
        </p:nvSpPr>
        <p:spPr>
          <a:xfrm>
            <a:off x="1769450" y="477114"/>
            <a:ext cx="90786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3300"/>
            </a:pPr>
            <a:r>
              <a:rPr lang="ru-RU" sz="2000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Плановые показатели на 2022 год по научно-исследовательскому блоку</a:t>
            </a:r>
            <a:endParaRPr sz="20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g1195548ffc1_0_6"/>
          <p:cNvSpPr txBox="1"/>
          <p:nvPr/>
        </p:nvSpPr>
        <p:spPr>
          <a:xfrm>
            <a:off x="1642225" y="2047000"/>
            <a:ext cx="8997600" cy="3385512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600" b="1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12, 9</a:t>
            </a:r>
            <a:r>
              <a:rPr lang="ru-RU" sz="2600" b="1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тыс. рублей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объем НИОКР в расчете на 1 НПР;</a:t>
            </a:r>
            <a:endParaRPr sz="26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600" b="1" i="0" u="none" strike="noStrike" cap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</a:t>
            </a:r>
            <a:r>
              <a:rPr lang="ru-RU" sz="2600" b="1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публикаций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индексируемых в Web </a:t>
            </a:r>
            <a:r>
              <a:rPr lang="ru-RU" sz="2600" i="0" u="none" strike="noStrike" cap="none" dirty="0" err="1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of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Science Core Collection, на 100 НПР;</a:t>
            </a:r>
            <a:endParaRPr sz="26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600" b="1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6,4%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доля исследователей в возрасте не старше 39 лет;</a:t>
            </a:r>
            <a:endParaRPr sz="26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Times New Roman"/>
              <a:buAutoNum type="arabicPeriod"/>
            </a:pPr>
            <a:r>
              <a:rPr lang="ru-RU" sz="2600" b="1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1 - 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совместных международных и межрегиональных </a:t>
            </a:r>
            <a:r>
              <a:rPr lang="ru-RU" sz="2600" b="1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проектов</a:t>
            </a:r>
            <a:r>
              <a:rPr lang="ru-RU" sz="2600" i="0" u="none" strike="noStrike" cap="none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в том числе с бизнес-структурами. </a:t>
            </a:r>
            <a:endParaRPr sz="26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3990c1e50_0_0"/>
          <p:cNvSpPr txBox="1"/>
          <p:nvPr/>
        </p:nvSpPr>
        <p:spPr>
          <a:xfrm>
            <a:off x="1732874" y="185961"/>
            <a:ext cx="907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lang="ru-RU" sz="3000" dirty="0">
                <a:solidFill>
                  <a:schemeClr val="accent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SWOT-анализ</a:t>
            </a:r>
            <a:endParaRPr sz="3000" i="0" u="none" strike="noStrike" cap="none" dirty="0">
              <a:solidFill>
                <a:schemeClr val="accent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2" name="Google Shape;102;g213990c1e50_0_0"/>
          <p:cNvGraphicFramePr/>
          <p:nvPr>
            <p:extLst>
              <p:ext uri="{D42A27DB-BD31-4B8C-83A1-F6EECF244321}">
                <p14:modId xmlns:p14="http://schemas.microsoft.com/office/powerpoint/2010/main" val="91564489"/>
              </p:ext>
            </p:extLst>
          </p:nvPr>
        </p:nvGraphicFramePr>
        <p:xfrm>
          <a:off x="128016" y="599756"/>
          <a:ext cx="11935968" cy="5974780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5699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6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Сильные стороны</a:t>
                      </a:r>
                      <a:endParaRPr b="1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Слабые стороны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376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Богатый научный потенциал ППС; разнообразие актуальных тем НИР.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Наличие научных связей и опыта сотрудничества с ведущими вузами РФ и зарубежья.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Высокая публикационная активность доцентов факультета, которые могут стать наставниками не остепенённых преподавателей.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Потенциал для формирования новых научных школ.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Доля остепенённых НПР в возрасте до 33 лет, которые могли бы участвовать в конкурсах грантов для молодых исследователей (РНФ);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Отсутствие НПР – потенциальных руководителей грантовых проектов, имеющих по тематикам проектов 10 и более публикаций, индексируемых в библиографических зарубежных базах данных публикаций и/или Russian Science </a:t>
                      </a:r>
                      <a:r>
                        <a:rPr lang="ru-RU" sz="1300" dirty="0" err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Citation</a:t>
                      </a:r>
                      <a:r>
                        <a:rPr lang="ru-RU" sz="13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Index (RSCI).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Низкая публикационная активность не остепенённых преподавателей.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Новая научная школа находится на стадии формирования.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Возможность коммерциализации продуктов ИД.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300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источников финансирования гуманитарных исследований.</a:t>
                      </a:r>
                      <a:endParaRPr sz="13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Возможности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Угрозы</a:t>
                      </a:r>
                      <a:endParaRPr b="1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6875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Актуализация проблем развития и продвижения русского языка.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Привлечение для руководства и выполнения проектов научных работников из других организаций после заключения с ними на время  практической реализации проекта трудовых или гражданско-правовых отношений.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Возможность публикации статей по разным направлениям: педагогике, филологии, журналистике, экономике ( по рекламе и связям с общественностью), культурологии.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>
                          <a:latin typeface="Helvetica Neue"/>
                          <a:sym typeface="Helvetica Neue"/>
                        </a:rPr>
                        <a:t>Повышение </a:t>
                      </a:r>
                      <a:r>
                        <a:rPr lang="ru-RU" dirty="0" err="1">
                          <a:latin typeface="Helvetica Neue"/>
                          <a:sym typeface="Helvetica Neue"/>
                        </a:rPr>
                        <a:t>остепенённости</a:t>
                      </a:r>
                      <a:r>
                        <a:rPr lang="ru-RU" dirty="0">
                          <a:latin typeface="Helvetica Neue"/>
                          <a:sym typeface="Helvetica Neue"/>
                        </a:rPr>
                        <a:t> НПР.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>
                          <a:latin typeface="Helvetica Neue"/>
                          <a:sym typeface="Helvetica Neue"/>
                        </a:rPr>
                        <a:t>Повышение академической активности.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>
                          <a:latin typeface="Helvetica Neue"/>
                          <a:sym typeface="Helvetica Neue"/>
                        </a:rPr>
                        <a:t>Увеличение количества заявок на участие в конкурсах НИР регионального уровня.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>
                          <a:latin typeface="Helvetica Neue"/>
                          <a:sym typeface="Helvetica Neue"/>
                        </a:rPr>
                        <a:t>Укрепление международного сотрудничества</a:t>
                      </a:r>
                      <a:endParaRPr lang="ru-RU" dirty="0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Снижение доходов по НИР.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Трудности публикаций статей в журналах </a:t>
                      </a:r>
                      <a:r>
                        <a:rPr lang="ru-RU" dirty="0"/>
                        <a:t>Б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 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WoS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/Scopus</a:t>
                      </a: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Невозможность привлечения молодых специалистов в связи с изменениями в штатном расписании.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/>
        </p:nvSpPr>
        <p:spPr>
          <a:xfrm>
            <a:off x="1669775" y="586400"/>
            <a:ext cx="72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Кадровый потенциал подразделения </a:t>
            </a:r>
            <a:endParaRPr sz="140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08" name="Google Shape;108;p8"/>
          <p:cNvGraphicFramePr/>
          <p:nvPr>
            <p:extLst>
              <p:ext uri="{D42A27DB-BD31-4B8C-83A1-F6EECF244321}">
                <p14:modId xmlns:p14="http://schemas.microsoft.com/office/powerpoint/2010/main" val="1884709302"/>
              </p:ext>
            </p:extLst>
          </p:nvPr>
        </p:nvGraphicFramePr>
        <p:xfrm>
          <a:off x="952475" y="2157225"/>
          <a:ext cx="10287025" cy="2543550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146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69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6687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НИР подразделения (независимо от возраста)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аспирантов, докторантов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НПР до 39 лет включительно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Всего НПР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остепененных НПР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Доля остепененных НПР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НПР до 39 лет включительно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остепененных НПР до 39 лет включительно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Доля остепененных НПР до 39 лет включительно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62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45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73%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9" name="Google Shape;109;p8"/>
          <p:cNvSpPr txBox="1"/>
          <p:nvPr/>
        </p:nvSpPr>
        <p:spPr>
          <a:xfrm>
            <a:off x="4105650" y="1603113"/>
            <a:ext cx="3980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latin typeface="Helvetica Neue"/>
                <a:ea typeface="Helvetica Neue"/>
                <a:cs typeface="Helvetica Neue"/>
                <a:sym typeface="Helvetica Neue"/>
              </a:rPr>
              <a:t>Остепененность</a:t>
            </a:r>
            <a:endParaRPr sz="19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3990c1e50_0_9"/>
          <p:cNvSpPr txBox="1"/>
          <p:nvPr/>
        </p:nvSpPr>
        <p:spPr>
          <a:xfrm>
            <a:off x="1669775" y="586400"/>
            <a:ext cx="72312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Кадровый потенциал подразделения </a:t>
            </a:r>
            <a:endParaRPr sz="140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5" name="Google Shape;115;g213990c1e50_0_9"/>
          <p:cNvSpPr txBox="1"/>
          <p:nvPr/>
        </p:nvSpPr>
        <p:spPr>
          <a:xfrm>
            <a:off x="4105650" y="1603113"/>
            <a:ext cx="3980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>
                <a:latin typeface="Helvetica Neue"/>
                <a:ea typeface="Helvetica Neue"/>
                <a:cs typeface="Helvetica Neue"/>
                <a:sym typeface="Helvetica Neue"/>
              </a:rPr>
              <a:t>Диссертационный совет</a:t>
            </a:r>
            <a:endParaRPr sz="19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16" name="Google Shape;116;g213990c1e50_0_9"/>
          <p:cNvGraphicFramePr/>
          <p:nvPr>
            <p:extLst>
              <p:ext uri="{D42A27DB-BD31-4B8C-83A1-F6EECF244321}">
                <p14:modId xmlns:p14="http://schemas.microsoft.com/office/powerpoint/2010/main" val="1696190359"/>
              </p:ext>
            </p:extLst>
          </p:nvPr>
        </p:nvGraphicFramePr>
        <p:xfrm>
          <a:off x="952500" y="2573650"/>
          <a:ext cx="10287000" cy="1413600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2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Шифр и наименование диссертационного совета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защит в 2022 г.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планируемых защит в 2023 г.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Примечание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 (Антонова Л.Н.)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Выполнено 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3990c1e50_0_16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Публикационная активность подразделения</a:t>
            </a:r>
            <a:r>
              <a:rPr lang="ru-RU"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400" i="0" u="none" strike="noStrike" cap="none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aphicFrame>
        <p:nvGraphicFramePr>
          <p:cNvPr id="122" name="Google Shape;122;g213990c1e50_0_16"/>
          <p:cNvGraphicFramePr/>
          <p:nvPr>
            <p:extLst>
              <p:ext uri="{D42A27DB-BD31-4B8C-83A1-F6EECF244321}">
                <p14:modId xmlns:p14="http://schemas.microsoft.com/office/powerpoint/2010/main" val="3164453307"/>
              </p:ext>
            </p:extLst>
          </p:nvPr>
        </p:nvGraphicFramePr>
        <p:xfrm>
          <a:off x="842772" y="1893300"/>
          <a:ext cx="10287000" cy="4534220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454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2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Показатели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План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Факт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Примечание</a:t>
                      </a:r>
                      <a:endParaRPr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изданиях. индексируемых в международных базах данных WoS/Scopus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 (по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фактическому количеству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)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 26240,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26933, 27844, 27131</a:t>
                      </a:r>
                      <a:endParaRPr dirty="0">
                        <a:solidFill>
                          <a:schemeClr val="tx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 первого и второго квартилей, индексируемых в международных базах данных WoS/Scopus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RSCI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перечень ВАК РФ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42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46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РИНЦ</a:t>
                      </a:r>
                      <a:endParaRPr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54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158</a:t>
                      </a: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3" name="Google Shape;123;g213990c1e50_0_16"/>
          <p:cNvSpPr txBox="1"/>
          <p:nvPr/>
        </p:nvSpPr>
        <p:spPr>
          <a:xfrm>
            <a:off x="2309922" y="1301350"/>
            <a:ext cx="735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Helvetica Neue"/>
                <a:ea typeface="Helvetica Neue"/>
                <a:cs typeface="Helvetica Neue"/>
                <a:sym typeface="Helvetica Neue"/>
              </a:rPr>
              <a:t>Количество публикаций в изданиях, входящих в различные базы данных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13990c1e50_0_24"/>
          <p:cNvSpPr txBox="1"/>
          <p:nvPr/>
        </p:nvSpPr>
        <p:spPr>
          <a:xfrm>
            <a:off x="1669775" y="586400"/>
            <a:ext cx="815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Публикационная активность подразделения </a:t>
            </a:r>
            <a:endParaRPr sz="140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29" name="Google Shape;129;g213990c1e50_0_24"/>
          <p:cNvGraphicFramePr/>
          <p:nvPr>
            <p:extLst>
              <p:ext uri="{D42A27DB-BD31-4B8C-83A1-F6EECF244321}">
                <p14:modId xmlns:p14="http://schemas.microsoft.com/office/powerpoint/2010/main" val="42261983"/>
              </p:ext>
            </p:extLst>
          </p:nvPr>
        </p:nvGraphicFramePr>
        <p:xfrm>
          <a:off x="371855" y="1793413"/>
          <a:ext cx="11448289" cy="4590118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4008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8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38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573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Показатели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Профессор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Доцент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37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Старший преподаватель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Ассистент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Другие категории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-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78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изданиях. индексируемых в международных базах данных WoS/Scopus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1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3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93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 первого и второго квартилей, индексируемых в международных базах данных WoS/Scopus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1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1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RSCI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4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2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перечень ВАК РФ</a:t>
                      </a:r>
                      <a:endParaRPr sz="130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9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37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2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13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Количество публикаций в научных изданиях, входящих в базу данных РИНЦ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30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88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36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2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0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0" name="Google Shape;130;g213990c1e50_0_24"/>
          <p:cNvSpPr txBox="1"/>
          <p:nvPr/>
        </p:nvSpPr>
        <p:spPr>
          <a:xfrm>
            <a:off x="2419650" y="1109600"/>
            <a:ext cx="735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Helvetica Neue"/>
                <a:ea typeface="Helvetica Neue"/>
                <a:cs typeface="Helvetica Neue"/>
                <a:sym typeface="Helvetica Neue"/>
              </a:rPr>
              <a:t>Публикационная активность НПР подразделения</a:t>
            </a:r>
            <a:endParaRPr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3990c1e50_0_30"/>
          <p:cNvSpPr txBox="1"/>
          <p:nvPr/>
        </p:nvSpPr>
        <p:spPr>
          <a:xfrm>
            <a:off x="1669775" y="586400"/>
            <a:ext cx="8157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Привлеченные средства за НИОКР</a:t>
            </a:r>
            <a:endParaRPr sz="2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36" name="Google Shape;136;g213990c1e50_0_30"/>
          <p:cNvGraphicFramePr/>
          <p:nvPr>
            <p:extLst>
              <p:ext uri="{D42A27DB-BD31-4B8C-83A1-F6EECF244321}">
                <p14:modId xmlns:p14="http://schemas.microsoft.com/office/powerpoint/2010/main" val="163596666"/>
              </p:ext>
            </p:extLst>
          </p:nvPr>
        </p:nvGraphicFramePr>
        <p:xfrm>
          <a:off x="938212" y="1272913"/>
          <a:ext cx="10315575" cy="53530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3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Источники финансирования</a:t>
                      </a:r>
                      <a:endParaRPr sz="1200" dirty="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Объем научно-исследовательских и опытно-конструкторских работ,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в рублях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Поданные заявки</a:t>
                      </a:r>
                      <a:endParaRPr sz="1200" dirty="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Средства министерств и ведомств РФ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600000 (МВС РС(Я))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</a:rPr>
                        <a:t>Средства российских фондов поддержки научной, научно-технической, инновационной деятельности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4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Средства, поступившие от органов власти субъектов РФ и муниципалитетов на выполнение НИР по контрактам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8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Средства, поступившие от организаций, предприятий и учреждений, ИП на выполнение исследований и разработок по хоздоговорам (ГПХ)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101000 (х/д РГО)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1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Благотворительные  взносы спонсоров, добровольные пожертвования юридических и физических лиц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0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</a:rPr>
                        <a:t>Организационные взносы за участие в научных мероприятиях научные</a:t>
                      </a:r>
                      <a:endParaRPr sz="120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98004 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3</a:t>
                      </a: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Другие источники в сфере научной деятельности</a:t>
                      </a:r>
                      <a:endParaRPr sz="1200">
                        <a:solidFill>
                          <a:srgbClr val="FFFFFF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3990c1e50_0_41"/>
          <p:cNvSpPr txBox="1"/>
          <p:nvPr/>
        </p:nvSpPr>
        <p:spPr>
          <a:xfrm>
            <a:off x="1620571" y="371192"/>
            <a:ext cx="948803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1600" i="0" u="none" strike="noStrike" cap="none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Объем финансирования научных исследований и разработок, привлеченный на конкурсной основе и в рамках хозяйственных договоров, средства которого поступили на расчетный счет СВФУ в 2022 г., тыс. рублей</a:t>
            </a:r>
            <a:endParaRPr sz="1600" i="0" u="none" strike="noStrike" cap="none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43" name="Google Shape;143;g213990c1e50_0_41"/>
          <p:cNvGraphicFramePr/>
          <p:nvPr>
            <p:extLst>
              <p:ext uri="{D42A27DB-BD31-4B8C-83A1-F6EECF244321}">
                <p14:modId xmlns:p14="http://schemas.microsoft.com/office/powerpoint/2010/main" val="4019314540"/>
              </p:ext>
            </p:extLst>
          </p:nvPr>
        </p:nvGraphicFramePr>
        <p:xfrm>
          <a:off x="377952" y="1264315"/>
          <a:ext cx="11484864" cy="5459719"/>
        </p:xfrm>
        <a:graphic>
          <a:graphicData uri="http://schemas.openxmlformats.org/drawingml/2006/table">
            <a:tbl>
              <a:tblPr>
                <a:noFill/>
                <a:tableStyleId>{C73A5AAB-09EB-43FE-ADBC-F7DA414B672F}</a:tableStyleId>
              </a:tblPr>
              <a:tblGrid>
                <a:gridCol w="2873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8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58332">
                  <a:extLst>
                    <a:ext uri="{9D8B030D-6E8A-4147-A177-3AD203B41FA5}">
                      <a16:colId xmlns:a16="http://schemas.microsoft.com/office/drawing/2014/main" val="3373072041"/>
                    </a:ext>
                  </a:extLst>
                </a:gridCol>
                <a:gridCol w="2155058">
                  <a:extLst>
                    <a:ext uri="{9D8B030D-6E8A-4147-A177-3AD203B41FA5}">
                      <a16:colId xmlns:a16="http://schemas.microsoft.com/office/drawing/2014/main" val="726961845"/>
                    </a:ext>
                  </a:extLst>
                </a:gridCol>
              </a:tblGrid>
              <a:tr h="751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конкурса/ хоздоговора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Кафедра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проекта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Сумма, рублей.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Поступивших на счет СВФУ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Государственная программа «Сохранение и развитие государственных и официальных языков в Республике Саха (Якутия) на 2020-2024 годы»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МВС и ДН РС (Я)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Макарова Розалия Петровна, Никифорова Евдокия Павловна, Дмитриева Евдокия Николаевна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Методика преподавания русского языка и литературы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проведения научно-исследовательских работ по русскому языку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600 000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8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Хоздоговор на выполнение НИР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Русское географическое общество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Никаева</a:t>
                      </a: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Татьяна Михайловна 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«Словарь топонимов Республики Саха (Якутия): населенные пункты»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101 000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314185"/>
                  </a:ext>
                </a:extLst>
              </a:tr>
              <a:tr h="7497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Оргвзнос конференции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Радченко Виктория Вячеславовна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IV международная научно-практическая конференция "Гуманитарные науки в пространстве современной коммуникации"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57 000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Оргвзнос конференции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Карнаухова Алена Амировна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Реклама и связи с общественностью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Общественные науки в Арктическом регионе: теория и практика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31 824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59188"/>
                  </a:ext>
                </a:extLst>
              </a:tr>
              <a:tr h="560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Оргвзнос конференции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Ощепкова Анна Игоревна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Русская литература XX века и теория литературы</a:t>
                      </a:r>
                    </a:p>
                  </a:txBody>
                  <a:tcPr marL="68580" marR="6858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Всероссийской с международным участием научно-практической конференции «Мой дом - Россия»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9 180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203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>
                          <a:solidFill>
                            <a:schemeClr val="lt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Итого</a:t>
                      </a:r>
                      <a:endParaRPr sz="1300" dirty="0">
                        <a:solidFill>
                          <a:schemeClr val="lt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799 004</a:t>
                      </a:r>
                      <a:endParaRPr sz="13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8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818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рендбук свфу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B331C"/>
      </a:accent1>
      <a:accent2>
        <a:srgbClr val="142E46"/>
      </a:accent2>
      <a:accent3>
        <a:srgbClr val="E8DBC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1644</Words>
  <Application>Microsoft Office PowerPoint</Application>
  <PresentationFormat>Широкоэкранный</PresentationFormat>
  <Paragraphs>288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Comic Sans MS</vt:lpstr>
      <vt:lpstr>Calibri</vt:lpstr>
      <vt:lpstr>Helvetica Neue</vt:lpstr>
      <vt:lpstr>Arial</vt:lpstr>
      <vt:lpstr>Times New Roman</vt:lpstr>
      <vt:lpstr>Тема Office</vt:lpstr>
      <vt:lpstr>Отчет об основных результатах научной деятельности (подразделение) за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об основных результатах научной деятельности (подразделение) за 2022 год</dc:title>
  <dc:creator>Никифоров Леонид Александрович</dc:creator>
  <cp:lastModifiedBy>Svetlana</cp:lastModifiedBy>
  <cp:revision>72</cp:revision>
  <dcterms:created xsi:type="dcterms:W3CDTF">2021-04-20T02:34:22Z</dcterms:created>
  <dcterms:modified xsi:type="dcterms:W3CDTF">2023-04-18T09:57:44Z</dcterms:modified>
</cp:coreProperties>
</file>